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428" r:id="rId5"/>
    <p:sldId id="429" r:id="rId6"/>
    <p:sldId id="431" r:id="rId7"/>
    <p:sldId id="432" r:id="rId8"/>
    <p:sldId id="433" r:id="rId9"/>
  </p:sldIdLst>
  <p:sldSz cx="12192000" cy="6858000"/>
  <p:notesSz cx="6858000" cy="9144000"/>
  <p:embeddedFontLst>
    <p:embeddedFont>
      <p:font typeface="Ally" pitchFamily="2" charset="77"/>
      <p:regular r:id="rId11"/>
      <p:bold r:id="rId12"/>
      <p:italic r:id="rId13"/>
      <p:boldItalic r:id="rId14"/>
    </p:embeddedFont>
    <p:embeddedFont>
      <p:font typeface="Iskra Medium" panose="020B0604040103030003" pitchFamily="34" charset="77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5"/>
    <a:srgbClr val="FFD7B3"/>
    <a:srgbClr val="ED32A2"/>
    <a:srgbClr val="FFC5E8"/>
    <a:srgbClr val="3F3F3F"/>
    <a:srgbClr val="000000"/>
    <a:srgbClr val="8C898B"/>
    <a:srgbClr val="45B5E6"/>
    <a:srgbClr val="97C728"/>
    <a:srgbClr val="FA8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A7277-F82C-4946-8033-8A874CAAD5E9}" v="21" dt="2024-12-19T00:44:01.512"/>
    <p1510:client id="{487B8D73-4D26-259A-84CA-51E87C34F482}" v="345" dt="2024-12-18T22:00:0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0548" autoAdjust="0"/>
  </p:normalViewPr>
  <p:slideViewPr>
    <p:cSldViewPr snapToGrid="0">
      <p:cViewPr varScale="1">
        <p:scale>
          <a:sx n="94" d="100"/>
          <a:sy n="94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8957-A7CA-408B-829B-75BB1D2DAFC4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F4C9-C837-45BD-9175-F438602D9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D9FFE-29F1-F0E0-6CF8-30E84DED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8F916-2B6A-E95A-1069-8544A6BDD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C24B7-0DE3-8C03-D7AF-1625D6798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D91C-9E7E-916D-A2B8-4792136E0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43D27-2DC7-CF5C-2814-1C630821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8DBBE-F63A-FFE5-8452-204E710AB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1851D-3C52-53A9-D9ED-153592D6E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4900E-17EA-55E1-9912-ABFFED931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5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E7300-2296-075E-7076-87F909D7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4AD72-6F7B-B313-8E6C-0C3B6BD8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C25025-61B5-AF40-5772-42332D682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E3FF8-5884-8C63-A74F-BC7A6D89F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9DC33-0DB0-CD25-F9BD-270DABBD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0CCD5-0C27-162E-28F5-31A7CF5E9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07840D-960B-C2D3-FC7D-0CAD6A52C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E526-906D-9A64-61BB-2096839FD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FF4C9-C837-45BD-9175-F438602D9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extio Logo">
            <a:extLst>
              <a:ext uri="{FF2B5EF4-FFF2-40B4-BE49-F238E27FC236}">
                <a16:creationId xmlns:a16="http://schemas.microsoft.com/office/drawing/2014/main" id="{2ADF70E1-5F89-94BA-7B1D-930448BC3A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0" i="0">
                <a:solidFill>
                  <a:srgbClr val="3F3F3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0785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A2A4C54-8D0B-159F-FD40-52F9502D6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F48512-4733-1C1E-67E3-0C337840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5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5EE2F4F-9576-668F-C016-0264D4784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92261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D0B041B-CA14-1F34-EBF8-8F6E2A30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0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79A129F-7A75-7B92-048A-C1A244D38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387AC71-9CEA-8167-B71B-A26DC1B65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3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06C1914-0AF1-72C5-0A34-43B4CB8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308DFF8-EC4F-3407-E8D8-05F11D16F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3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E4B0380-19BE-025D-3EFD-72150537B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3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683BDA5-BD04-C893-2516-031CC7FD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en-US" sz="3600" i="0" dirty="0">
                <a:solidFill>
                  <a:schemeClr val="bg1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4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073B965-B9E1-280B-AAD7-2DFBE42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91888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A7CE187-2871-5234-8D57-3E0CD6B76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8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8EE6931-3099-3B59-4714-DE5443A7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EE952D0-ABF7-77DC-3EEC-D15548E18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4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1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2BF42F1-BC39-AC9D-5982-45E90FBAF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4D57F57-6C08-552C-F043-723C148076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4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5D2A41F-450B-2632-5B6D-BF715ABB8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4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35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0E88443-8543-A587-32E5-6F5F111FC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F3F3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8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3740D83-9D93-DB19-D945-D4098B34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en-US" sz="3600" i="0" dirty="0">
                <a:solidFill>
                  <a:schemeClr val="bg1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4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90DF6C5-F453-68C6-D0D6-87E15445C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88863-41F9-6245-D6C8-6CCD93B6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25" y="3013778"/>
            <a:ext cx="9110750" cy="646844"/>
          </a:xfrm>
        </p:spPr>
        <p:txBody>
          <a:bodyPr wrap="square" anchor="ctr">
            <a:spAutoFit/>
          </a:bodyPr>
          <a:lstStyle>
            <a:lvl1pPr algn="ctr">
              <a:lnSpc>
                <a:spcPct val="110000"/>
              </a:lnSpc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7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A3E7D9D-A3DB-A3DF-13F4-440F0EE7C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88863-41F9-6245-D6C8-6CCD93B68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7672" y="2545689"/>
            <a:ext cx="7456651" cy="837089"/>
          </a:xfrm>
        </p:spPr>
        <p:txBody>
          <a:bodyPr wrap="square" tIns="0" bIns="54864" anchor="b">
            <a:spAutoFit/>
          </a:bodyPr>
          <a:lstStyle>
            <a:lvl1pPr algn="ctr">
              <a:lnSpc>
                <a:spcPct val="11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“Sometimes people say things that sound very wise.</a:t>
            </a:r>
            <a:br>
              <a:rPr lang="en-US" dirty="0"/>
            </a:br>
            <a:r>
              <a:rPr lang="en-US" dirty="0"/>
              <a:t>Usually they get attributed to Henry Ford or Plato.”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4F77DF-8336-A55C-14B9-2E1C37B0CC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7672" y="3496898"/>
            <a:ext cx="7456651" cy="523875"/>
          </a:xfrm>
        </p:spPr>
        <p:txBody>
          <a:bodyPr wrap="none" lIns="457200" tIns="0" rIns="457200" bIns="54864" anchor="ctr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65760" indent="0">
              <a:buNone/>
              <a:defRPr/>
            </a:lvl2pPr>
            <a:lvl5pPr marL="1737360" indent="0">
              <a:buNone/>
              <a:defRPr/>
            </a:lvl5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— Henry Ford</a:t>
            </a:r>
          </a:p>
        </p:txBody>
      </p:sp>
    </p:spTree>
    <p:extLst>
      <p:ext uri="{BB962C8B-B14F-4D97-AF65-F5344CB8AC3E}">
        <p14:creationId xmlns:p14="http://schemas.microsoft.com/office/powerpoint/2010/main" val="76446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904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96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extio Logo">
            <a:extLst>
              <a:ext uri="{FF2B5EF4-FFF2-40B4-BE49-F238E27FC236}">
                <a16:creationId xmlns:a16="http://schemas.microsoft.com/office/drawing/2014/main" id="{AFABA742-B785-B1A3-B343-B1184559B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9473" y="2908342"/>
            <a:ext cx="3813054" cy="10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0E7289D-B481-6399-4A4B-FBAFEBB49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B1F94-82E7-4748-004D-AE67775681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3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76793DE-0E71-E502-E831-BBB80A7CF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118454-2C8F-D702-BDB7-2E3DE4937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00C96E3-BFD9-8A65-C193-EFD33D7219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12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23E4D2B-A998-76A9-9453-0D5914387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828836"/>
            <a:ext cx="6075218" cy="1200329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5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2D5957B-85C9-36B8-A10A-617A0518A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4CA61-8FA8-05A8-9F4F-B02C5C74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3124116"/>
            <a:ext cx="6889172" cy="1521402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EA93047-0C59-A35F-EB90-8274AB297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8255" y="5745704"/>
            <a:ext cx="4767151" cy="388145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cap="none" baseline="0">
                <a:solidFill>
                  <a:srgbClr val="3F3F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64614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AD3F797-EEB5-F423-5104-C8AC50D2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47" y="414325"/>
            <a:ext cx="10129079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348" y="1818402"/>
            <a:ext cx="10129078" cy="4023360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9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6939D5F-938D-3FDB-99AE-282FDD00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3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95F6237-03C7-F6BD-3998-787C303DA8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6423" y="1698560"/>
            <a:ext cx="10131552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smtClean="0">
                <a:solidFill>
                  <a:schemeClr val="accent2"/>
                </a:solidFill>
                <a:latin typeface="+mj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10131552" cy="359172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4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8246735-B739-FACD-D9A7-6CAE6F614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E7865-8461-6A67-E639-0427A50D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4325"/>
            <a:ext cx="10131552" cy="109235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3600" i="0" dirty="0">
                <a:solidFill>
                  <a:srgbClr val="3F3F3F"/>
                </a:solidFill>
              </a:defRPr>
            </a:lvl1pPr>
          </a:lstStyle>
          <a:p>
            <a:pPr lvl="0" algn="l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FF62B8F-D4F5-D32A-945E-C207178E4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1698349"/>
            <a:ext cx="4846320" cy="504615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2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29FA6-26B4-7378-458F-3476AD6786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6424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440C25-E03F-CCA9-4E49-36B2A0C17E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6005" y="1698140"/>
            <a:ext cx="4841971" cy="504614"/>
          </a:xfrm>
        </p:spPr>
        <p:txBody>
          <a:bodyPr vert="horz" wrap="none" lIns="91440" tIns="45720" rIns="91440" bIns="45720" rtlCol="0">
            <a:noAutofit/>
          </a:bodyPr>
          <a:lstStyle>
            <a:lvl1pPr marL="0" indent="0">
              <a:buNone/>
              <a:defRPr lang="en-US" dirty="0" smtClean="0">
                <a:solidFill>
                  <a:schemeClr val="accent2"/>
                </a:solidFill>
                <a:latin typeface="+mj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320040" lvl="0" indent="-320040">
              <a:spcBef>
                <a:spcPts val="14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4071F2-8879-436A-4477-A7D381054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6005" y="2243813"/>
            <a:ext cx="4846320" cy="3593592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lang="en-US" dirty="0">
                <a:solidFill>
                  <a:srgbClr val="3F3F3F"/>
                </a:solidFill>
              </a:defRPr>
            </a:lvl1pPr>
            <a:lvl2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2pPr>
            <a:lvl3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3pPr>
            <a:lvl4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4pPr>
            <a:lvl5pPr>
              <a:lnSpc>
                <a:spcPct val="110000"/>
              </a:lnSpc>
              <a:spcBef>
                <a:spcPts val="600"/>
              </a:spcBef>
              <a:defRPr lang="en-US" dirty="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5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C3224-18A8-216F-FA2B-B88BC7B9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411480"/>
            <a:ext cx="10131552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C67FF-993D-E803-9455-5B088DF6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424" y="1819656"/>
            <a:ext cx="10131552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lvl="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20040" lvl="1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20040" lvl="2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20040" lvl="3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20040" lvl="4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96" r:id="rId3"/>
    <p:sldLayoutId id="2147483697" r:id="rId4"/>
    <p:sldLayoutId id="2147483679" r:id="rId5"/>
    <p:sldLayoutId id="2147483681" r:id="rId6"/>
    <p:sldLayoutId id="2147483684" r:id="rId7"/>
    <p:sldLayoutId id="2147483685" r:id="rId8"/>
    <p:sldLayoutId id="2147483686" r:id="rId9"/>
    <p:sldLayoutId id="2147483687" r:id="rId10"/>
    <p:sldLayoutId id="2147483682" r:id="rId11"/>
    <p:sldLayoutId id="2147483688" r:id="rId12"/>
    <p:sldLayoutId id="2147483689" r:id="rId13"/>
    <p:sldLayoutId id="2147483690" r:id="rId14"/>
    <p:sldLayoutId id="2147483691" r:id="rId15"/>
    <p:sldLayoutId id="2147483683" r:id="rId16"/>
    <p:sldLayoutId id="2147483692" r:id="rId17"/>
    <p:sldLayoutId id="2147483693" r:id="rId18"/>
    <p:sldLayoutId id="2147483694" r:id="rId19"/>
    <p:sldLayoutId id="2147483695" r:id="rId20"/>
    <p:sldLayoutId id="2147483662" r:id="rId21"/>
    <p:sldLayoutId id="2147483663" r:id="rId22"/>
    <p:sldLayoutId id="2147483666" r:id="rId23"/>
    <p:sldLayoutId id="2147483661" r:id="rId24"/>
    <p:sldLayoutId id="2147483665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600" b="0" i="0" kern="1200" dirty="0">
          <a:solidFill>
            <a:srgbClr val="3F3F3F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lang="en-US" sz="2400" kern="1200" dirty="0">
          <a:solidFill>
            <a:srgbClr val="3F3F3F"/>
          </a:solidFill>
          <a:latin typeface="+mn-lt"/>
          <a:ea typeface="+mn-ea"/>
          <a:cs typeface="+mn-cs"/>
        </a:defRPr>
      </a:lvl1pPr>
      <a:lvl2pPr marL="6858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2pPr>
      <a:lvl3pPr marL="11430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3pPr>
      <a:lvl4pPr marL="16002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4pPr>
      <a:lvl5pPr marL="2057400" indent="-32004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rgbClr val="3F3F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  <p15:guide id="2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9.emf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8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sv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50.svg"/><Relationship Id="rId4" Type="http://schemas.openxmlformats.org/officeDocument/2006/relationships/image" Target="../media/image46.sv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textio.com/resources/case-studies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4A466-6B6E-E2E0-24B0-7667F0033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968D62B-C961-0336-502B-F2FB5E5D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63B9A0-995B-CEF8-0DCF-44FD834BE46E}"/>
              </a:ext>
            </a:extLst>
          </p:cNvPr>
          <p:cNvSpPr txBox="1">
            <a:spLocks/>
          </p:cNvSpPr>
          <p:nvPr/>
        </p:nvSpPr>
        <p:spPr>
          <a:xfrm>
            <a:off x="1032057" y="2154454"/>
            <a:ext cx="4811024" cy="19477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What we can expect if we buy Textio Recruiting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18166-1DB9-70E7-DAED-9EFC4B8AC7E2}"/>
              </a:ext>
            </a:extLst>
          </p:cNvPr>
          <p:cNvSpPr txBox="1"/>
          <p:nvPr/>
        </p:nvSpPr>
        <p:spPr>
          <a:xfrm>
            <a:off x="7771021" y="1517205"/>
            <a:ext cx="4181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Optimizing job posts and recruiting communications at leading organizations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387ED36-D8E6-372E-BE09-A24183AD5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553EC-7E86-BEBD-610F-D9C7E772F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2946" y="2579435"/>
            <a:ext cx="2184400" cy="406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28F8ED4-E2BD-2A27-C0A6-CF4E65116AAE}"/>
              </a:ext>
            </a:extLst>
          </p:cNvPr>
          <p:cNvGrpSpPr/>
          <p:nvPr/>
        </p:nvGrpSpPr>
        <p:grpSpPr>
          <a:xfrm>
            <a:off x="8134968" y="3429000"/>
            <a:ext cx="3400357" cy="720928"/>
            <a:chOff x="8207984" y="3429000"/>
            <a:chExt cx="3400357" cy="72092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BC641D6-E418-CA87-36FC-B29717FAD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70916" y="3524757"/>
              <a:ext cx="1937425" cy="52941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F9323B6-C516-B991-7961-3DBCD9CF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07984" y="3429000"/>
              <a:ext cx="1003031" cy="720928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4BDD120D-9173-2362-475E-7FC01D4D62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11633" y="4583366"/>
            <a:ext cx="1294830" cy="9076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B05B563-1BB9-E001-5650-ABC7748449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4968" y="4678217"/>
            <a:ext cx="1428749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685F7-7F07-BC1D-0FDC-E5BA4BDE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80CE1B-702E-664F-C1BB-95ED111770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D7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0A4AB2-2C44-EF0D-DD9F-6FBE63ECD90C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8534819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Textio would be a new way for us to attract top talent with better job descriptions</a:t>
            </a:r>
          </a:p>
          <a:p>
            <a:endParaRPr lang="en-US" sz="3200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C22D271-4BBF-9354-8534-172E2EB09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CF3F26-59CE-98F5-AD93-8E151D95666D}"/>
              </a:ext>
            </a:extLst>
          </p:cNvPr>
          <p:cNvSpPr txBox="1">
            <a:spLocks/>
          </p:cNvSpPr>
          <p:nvPr/>
        </p:nvSpPr>
        <p:spPr>
          <a:xfrm>
            <a:off x="1071431" y="2186886"/>
            <a:ext cx="4293783" cy="268999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buFont typeface="Arial" panose="020B0604020202020204" pitchFamily="34" charset="0"/>
              <a:buNone/>
            </a:pPr>
            <a:r>
              <a:rPr lang="en-US" sz="1800" dirty="0"/>
              <a:t>What we could do, but can’t today:</a:t>
            </a:r>
          </a:p>
          <a:p>
            <a:pPr marL="295275" indent="-295275">
              <a:buFont typeface="+mj-lt"/>
              <a:buAutoNum type="arabicPeriod"/>
            </a:pPr>
            <a:r>
              <a:rPr lang="en-US" sz="1800" dirty="0"/>
              <a:t>Compete for a wider pool of top talent</a:t>
            </a:r>
          </a:p>
          <a:p>
            <a:pPr marL="295275" indent="-295275">
              <a:buFont typeface="+mj-lt"/>
              <a:buAutoNum type="arabicPeriod"/>
            </a:pPr>
            <a:r>
              <a:rPr lang="en-US" sz="1800" dirty="0"/>
              <a:t>Recruit faster, and more efficiently</a:t>
            </a:r>
          </a:p>
          <a:p>
            <a:pPr marL="295275" indent="-295275">
              <a:buFont typeface="+mj-lt"/>
              <a:buAutoNum type="arabicPeriod"/>
            </a:pPr>
            <a:r>
              <a:rPr lang="en-US" sz="1800" dirty="0"/>
              <a:t>Create an exceptional candidate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F7764-6313-C66D-910A-A084838A1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45" y="2189034"/>
            <a:ext cx="5651409" cy="396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0D875-9D0A-26FE-6671-210B6ED93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5FAA03-6812-C0CA-B5BB-92AA19A9C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503B3B-EC9E-3A0E-C335-A1DF281903CB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8168371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Anticipated timeline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ADDDF47-3E83-99F1-74B0-166ABEFE8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C3D83-58AF-54E2-FD1B-9E89666895F6}"/>
              </a:ext>
            </a:extLst>
          </p:cNvPr>
          <p:cNvSpPr txBox="1">
            <a:spLocks/>
          </p:cNvSpPr>
          <p:nvPr/>
        </p:nvSpPr>
        <p:spPr>
          <a:xfrm>
            <a:off x="1071430" y="1688389"/>
            <a:ext cx="4260733" cy="99699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Textio customers are typically onboarded and recruiting top talent in 1 month.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0EA52D-AF71-B26E-747B-E3953DD2FE61}"/>
              </a:ext>
            </a:extLst>
          </p:cNvPr>
          <p:cNvGrpSpPr/>
          <p:nvPr/>
        </p:nvGrpSpPr>
        <p:grpSpPr>
          <a:xfrm>
            <a:off x="7579605" y="2310312"/>
            <a:ext cx="3892728" cy="3256634"/>
            <a:chOff x="7579605" y="2523068"/>
            <a:chExt cx="3892728" cy="325663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4FF1F99-6A56-B999-40C5-EFA19F5FA3C0}"/>
                </a:ext>
              </a:extLst>
            </p:cNvPr>
            <p:cNvSpPr/>
            <p:nvPr/>
          </p:nvSpPr>
          <p:spPr>
            <a:xfrm>
              <a:off x="7579605" y="2523068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 Developing an implementation plan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B18A00F-A4C4-868F-2901-165B5C29D300}"/>
                </a:ext>
              </a:extLst>
            </p:cNvPr>
            <p:cNvSpPr/>
            <p:nvPr/>
          </p:nvSpPr>
          <p:spPr>
            <a:xfrm>
              <a:off x="7579605" y="3355624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Education and enablement for users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2CC920E-7A31-74E9-8756-A8E9123123FA}"/>
                </a:ext>
              </a:extLst>
            </p:cNvPr>
            <p:cNvSpPr/>
            <p:nvPr/>
          </p:nvSpPr>
          <p:spPr>
            <a:xfrm>
              <a:off x="7579605" y="4182556"/>
              <a:ext cx="3892728" cy="770214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Setting up SSO and Textio browser extension (if applicable)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53726D9-2902-DF50-3ABA-2BA3CDF82F64}"/>
                </a:ext>
              </a:extLst>
            </p:cNvPr>
            <p:cNvSpPr/>
            <p:nvPr/>
          </p:nvSpPr>
          <p:spPr>
            <a:xfrm>
              <a:off x="7579605" y="5264665"/>
              <a:ext cx="3892728" cy="515037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>
                <a:lnSpc>
                  <a:spcPct val="110000"/>
                </a:lnSpc>
              </a:pPr>
              <a:r>
                <a:rPr lang="en-US" sz="1600" dirty="0">
                  <a:solidFill>
                    <a:schemeClr val="tx1"/>
                  </a:solidFill>
                </a:rPr>
                <a:t> Rolling out Textio to everyone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175277-06DC-8D93-67A5-F397DE63A625}"/>
              </a:ext>
            </a:extLst>
          </p:cNvPr>
          <p:cNvSpPr txBox="1"/>
          <p:nvPr/>
        </p:nvSpPr>
        <p:spPr>
          <a:xfrm>
            <a:off x="7451150" y="1444612"/>
            <a:ext cx="1981200" cy="66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1800" b="1" dirty="0"/>
              <a:t>What’s involved: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B1682-30A1-B55D-C41C-F86D3C895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150" y="2931372"/>
            <a:ext cx="3666722" cy="23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500F2-4477-E23B-F768-61F68497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22B154-3263-5E33-CFAC-AE421E34A771}"/>
              </a:ext>
            </a:extLst>
          </p:cNvPr>
          <p:cNvSpPr>
            <a:spLocks/>
          </p:cNvSpPr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100000">
                <a:srgbClr val="8AEBDB"/>
              </a:gs>
              <a:gs pos="0">
                <a:srgbClr val="D8FAF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C450D3-698F-F4A8-A04C-8278AE8622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D7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9B43D1-EE29-A692-BC11-55DB5E97F3C4}"/>
              </a:ext>
            </a:extLst>
          </p:cNvPr>
          <p:cNvGrpSpPr/>
          <p:nvPr/>
        </p:nvGrpSpPr>
        <p:grpSpPr>
          <a:xfrm>
            <a:off x="4719397" y="947150"/>
            <a:ext cx="6808573" cy="1095079"/>
            <a:chOff x="4719397" y="947150"/>
            <a:chExt cx="6808573" cy="109507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108AC6B-435A-2E6F-A991-A73B5886655B}"/>
                </a:ext>
              </a:extLst>
            </p:cNvPr>
            <p:cNvSpPr/>
            <p:nvPr/>
          </p:nvSpPr>
          <p:spPr>
            <a:xfrm>
              <a:off x="4719397" y="947150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057E45-B492-F0B1-086B-A09893B44ED8}"/>
                </a:ext>
              </a:extLst>
            </p:cNvPr>
            <p:cNvSpPr txBox="1"/>
            <p:nvPr/>
          </p:nvSpPr>
          <p:spPr>
            <a:xfrm>
              <a:off x="5825182" y="1168771"/>
              <a:ext cx="403859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If we could optimize all our jobs posts and recruiting communications</a:t>
              </a:r>
              <a:endParaRPr lang="en-US" sz="18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18C827-7D6A-8AD9-681B-0FC40811D9FC}"/>
              </a:ext>
            </a:extLst>
          </p:cNvPr>
          <p:cNvGrpSpPr/>
          <p:nvPr/>
        </p:nvGrpSpPr>
        <p:grpSpPr>
          <a:xfrm>
            <a:off x="4719397" y="2263850"/>
            <a:ext cx="6808573" cy="1095079"/>
            <a:chOff x="4719397" y="2365922"/>
            <a:chExt cx="6808573" cy="10950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F5AD032-9136-84B6-782A-ED469BE5AEEB}"/>
                </a:ext>
              </a:extLst>
            </p:cNvPr>
            <p:cNvSpPr/>
            <p:nvPr/>
          </p:nvSpPr>
          <p:spPr>
            <a:xfrm>
              <a:off x="4719397" y="2365922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1211E1-7E4E-90C7-35CF-61BCA77B7CD1}"/>
                </a:ext>
              </a:extLst>
            </p:cNvPr>
            <p:cNvSpPr txBox="1"/>
            <p:nvPr/>
          </p:nvSpPr>
          <p:spPr>
            <a:xfrm>
              <a:off x="5825182" y="2728795"/>
              <a:ext cx="52397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We would transform how we compete for top talent</a:t>
              </a:r>
              <a:endParaRPr lang="en-US" sz="18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003463-A0FB-EE50-6B10-11D1CEADA9B8}"/>
              </a:ext>
            </a:extLst>
          </p:cNvPr>
          <p:cNvGrpSpPr/>
          <p:nvPr/>
        </p:nvGrpSpPr>
        <p:grpSpPr>
          <a:xfrm>
            <a:off x="4719397" y="3580550"/>
            <a:ext cx="6808573" cy="1095079"/>
            <a:chOff x="4719397" y="3784694"/>
            <a:chExt cx="6808573" cy="1095079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48CD40-B99E-5EA8-90E3-F8FA2FCA04E5}"/>
                </a:ext>
              </a:extLst>
            </p:cNvPr>
            <p:cNvSpPr/>
            <p:nvPr/>
          </p:nvSpPr>
          <p:spPr>
            <a:xfrm>
              <a:off x="4719397" y="3784694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 dirty="0"/>
            </a:p>
          </p:txBody>
        </p:sp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48F9BF3A-88AC-05CF-8950-7BE0CB252245}"/>
                </a:ext>
              </a:extLst>
            </p:cNvPr>
            <p:cNvSpPr txBox="1">
              <a:spLocks/>
            </p:cNvSpPr>
            <p:nvPr/>
          </p:nvSpPr>
          <p:spPr>
            <a:xfrm>
              <a:off x="5825182" y="3976769"/>
              <a:ext cx="4252953" cy="71092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20040" indent="-320040" algn="l" defTabSz="914400" rtl="0" eaLnBrk="1" latinLnBrk="0" hangingPunct="1">
                <a:lnSpc>
                  <a:spcPct val="11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lang="en-US" sz="24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1pPr>
              <a:lvl2pPr marL="6858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2pPr>
              <a:lvl3pPr marL="11430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3pPr>
              <a:lvl4pPr marL="16002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4pPr>
              <a:lvl5pPr marL="2057400" indent="-32004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000" kern="1200" dirty="0">
                  <a:solidFill>
                    <a:srgbClr val="3F3F3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/>
                <a:t>This means we’d recruit more efficiently and fill roles faster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36E0C07-0DDB-1BE2-1173-6EE487208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39181" y="4024644"/>
              <a:ext cx="538279" cy="61517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A8F09F-B25C-1C4E-7911-67A9F1D6277A}"/>
              </a:ext>
            </a:extLst>
          </p:cNvPr>
          <p:cNvGrpSpPr/>
          <p:nvPr/>
        </p:nvGrpSpPr>
        <p:grpSpPr>
          <a:xfrm>
            <a:off x="4719397" y="4897250"/>
            <a:ext cx="6808573" cy="1095079"/>
            <a:chOff x="4719397" y="5203465"/>
            <a:chExt cx="6808573" cy="109507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9575C96-0F1D-F622-D899-C27F6B26CD2E}"/>
                </a:ext>
              </a:extLst>
            </p:cNvPr>
            <p:cNvSpPr/>
            <p:nvPr/>
          </p:nvSpPr>
          <p:spPr>
            <a:xfrm>
              <a:off x="4719397" y="5203465"/>
              <a:ext cx="6808573" cy="1095079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FFAA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320040" rtlCol="0" anchor="ctr"/>
            <a:lstStyle/>
            <a:p>
              <a:pPr algn="ctr">
                <a:lnSpc>
                  <a:spcPct val="110000"/>
                </a:lnSpc>
              </a:pPr>
              <a:endParaRPr lang="en-US" sz="2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4F4126-D52D-F38C-AFD9-D1574C51F587}"/>
                </a:ext>
              </a:extLst>
            </p:cNvPr>
            <p:cNvSpPr txBox="1"/>
            <p:nvPr/>
          </p:nvSpPr>
          <p:spPr>
            <a:xfrm>
              <a:off x="5825182" y="5566336"/>
              <a:ext cx="52397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While creating an exceptional candidate experience</a:t>
              </a:r>
              <a:endParaRPr lang="en-US" sz="1800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6A1EC16-0C38-2D43-00BA-ABF38D02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73004" y="5482750"/>
              <a:ext cx="670632" cy="536505"/>
            </a:xfrm>
            <a:prstGeom prst="rect">
              <a:avLst/>
            </a:prstGeom>
          </p:spPr>
        </p:pic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5CAE7D4A-EB42-2650-03EE-A929F58C6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4D3D825-B199-BA4A-4B84-9C9097FEDABB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2799715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impact we could have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E54E06-690C-3DA3-C8C4-29D9DDD95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83691" y="2541854"/>
            <a:ext cx="593769" cy="5937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28B350-EFFB-606E-4656-5936D7F592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02543" y="1221970"/>
            <a:ext cx="593132" cy="5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7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EBB9-CE99-DBDE-4C4E-80C005F81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11C9D1-6D50-CEBC-324B-506D537AE6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D7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320040" rtlCol="0" anchor="ctr"/>
          <a:lstStyle/>
          <a:p>
            <a:pPr algn="ctr"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1C022C-A56B-3024-D08A-72ABF234C80D}"/>
              </a:ext>
            </a:extLst>
          </p:cNvPr>
          <p:cNvSpPr txBox="1">
            <a:spLocks/>
          </p:cNvSpPr>
          <p:nvPr/>
        </p:nvSpPr>
        <p:spPr>
          <a:xfrm>
            <a:off x="1030713" y="947150"/>
            <a:ext cx="9088647" cy="10862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i="0" kern="1200" dirty="0">
                <a:solidFill>
                  <a:srgbClr val="3F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Additional return on investment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1066AAF-DB50-3A0D-1279-7630E57BE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2" y="6095719"/>
            <a:ext cx="1182917" cy="32304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B7EFFF-EA6E-3709-7B72-F20FF9745D3D}"/>
              </a:ext>
            </a:extLst>
          </p:cNvPr>
          <p:cNvSpPr txBox="1">
            <a:spLocks/>
          </p:cNvSpPr>
          <p:nvPr/>
        </p:nvSpPr>
        <p:spPr>
          <a:xfrm>
            <a:off x="1104347" y="1734322"/>
            <a:ext cx="10372949" cy="4232302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US" sz="24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32004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dirty="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Recruit top talent faster</a:t>
            </a:r>
            <a:br>
              <a:rPr lang="en-US" sz="1800" b="1" dirty="0">
                <a:latin typeface="+mj-lt"/>
              </a:rPr>
            </a:br>
            <a:r>
              <a:rPr lang="en-US" sz="1800" dirty="0"/>
              <a:t>T-Mobile reduced their time-to-fill by 5 days on average for roles with a Textio Score of 90 or higher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Build inclusive, diverse pipelines</a:t>
            </a:r>
            <a:br>
              <a:rPr lang="en-US" sz="1800" b="1" dirty="0">
                <a:latin typeface="+mj-lt"/>
              </a:rPr>
            </a:br>
            <a:r>
              <a:rPr lang="en-US" sz="1800" dirty="0"/>
              <a:t>Zendesk improved representation of underrepresented groups (URGs) by combining Textio's language guidance with targeted hiring and development efforts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dirty="0"/>
              <a:t>Elevate our employer brand</a:t>
            </a:r>
            <a:br>
              <a:rPr lang="en-US" sz="1800" b="1" dirty="0">
                <a:latin typeface="+mj-lt"/>
              </a:rPr>
            </a:br>
            <a:r>
              <a:rPr lang="en-US" sz="1800" dirty="0"/>
              <a:t>Duolingo standardized their job post introductions and boilerplate language, aligning it with their brand values and reducing jargon, leading to better engagement from candidates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98F88D-DFA2-5D15-F80D-6C870C5D1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0"/>
          <a:stretch/>
        </p:blipFill>
        <p:spPr bwMode="auto">
          <a:xfrm>
            <a:off x="11033682" y="6085969"/>
            <a:ext cx="1158318" cy="7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2A19B-425D-341D-3017-739D6C5A1552}"/>
              </a:ext>
            </a:extLst>
          </p:cNvPr>
          <p:cNvSpPr txBox="1"/>
          <p:nvPr/>
        </p:nvSpPr>
        <p:spPr>
          <a:xfrm>
            <a:off x="7727993" y="6133939"/>
            <a:ext cx="3612668" cy="3738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>
              <a:lnSpc>
                <a:spcPct val="110000"/>
              </a:lnSpc>
              <a:spcBef>
                <a:spcPts val="2000"/>
              </a:spcBef>
            </a:pP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and read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15055"/>
      </p:ext>
    </p:extLst>
  </p:cSld>
  <p:clrMapOvr>
    <a:masterClrMapping/>
  </p:clrMapOvr>
</p:sld>
</file>

<file path=ppt/theme/theme1.xml><?xml version="1.0" encoding="utf-8"?>
<a:theme xmlns:a="http://schemas.openxmlformats.org/drawingml/2006/main" name="Textio">
  <a:themeElements>
    <a:clrScheme name="Custom 1">
      <a:dk1>
        <a:srgbClr val="3F3F3F"/>
      </a:dk1>
      <a:lt1>
        <a:sysClr val="window" lastClr="FFFFFF"/>
      </a:lt1>
      <a:dk2>
        <a:srgbClr val="6C696A"/>
      </a:dk2>
      <a:lt2>
        <a:srgbClr val="C7C5C6"/>
      </a:lt2>
      <a:accent1>
        <a:srgbClr val="ED32A2"/>
      </a:accent1>
      <a:accent2>
        <a:srgbClr val="00BDFF"/>
      </a:accent2>
      <a:accent3>
        <a:srgbClr val="85C902"/>
      </a:accent3>
      <a:accent4>
        <a:srgbClr val="FF8500"/>
      </a:accent4>
      <a:accent5>
        <a:srgbClr val="B30BDB"/>
      </a:accent5>
      <a:accent6>
        <a:srgbClr val="E50031"/>
      </a:accent6>
      <a:hlink>
        <a:srgbClr val="0092CC"/>
      </a:hlink>
      <a:folHlink>
        <a:srgbClr val="0092CC"/>
      </a:folHlink>
    </a:clrScheme>
    <a:fontScheme name="Custom 1">
      <a:majorFont>
        <a:latin typeface="Iskra Medium"/>
        <a:ea typeface=""/>
        <a:cs typeface=""/>
      </a:majorFont>
      <a:minorFont>
        <a:latin typeface="All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274320" tIns="274320" rIns="274320" bIns="320040" rtlCol="0" anchor="ctr"/>
      <a:lstStyle>
        <a:defPPr algn="ctr">
          <a:lnSpc>
            <a:spcPct val="110000"/>
          </a:lnSpc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type="none" w="lg" len="med"/>
          <a:tailEnd type="none" w="lg" len="med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>
        <a:spAutoFit/>
      </a:bodyPr>
      <a:lstStyle>
        <a:defPPr algn="l">
          <a:lnSpc>
            <a:spcPct val="110000"/>
          </a:lnSpc>
          <a:spcBef>
            <a:spcPts val="2000"/>
          </a:spcBef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xtio Template" id="{09C588D1-F4D9-4F8B-90C4-26B41BE409E5}" vid="{AC3D1329-ABFA-4F2A-B267-A6B633DAE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DF7243E4DC24BB5F925E783D4A746" ma:contentTypeVersion="4" ma:contentTypeDescription="Create a new document." ma:contentTypeScope="" ma:versionID="e045fcbdfe0da4645ab93d1ea0b7f9dc">
  <xsd:schema xmlns:xsd="http://www.w3.org/2001/XMLSchema" xmlns:xs="http://www.w3.org/2001/XMLSchema" xmlns:p="http://schemas.microsoft.com/office/2006/metadata/properties" xmlns:ns2="7c5cad78-9302-46a4-8633-e4794d4b732f" targetNamespace="http://schemas.microsoft.com/office/2006/metadata/properties" ma:root="true" ma:fieldsID="71c2ab67c8524cf36973114727c85dc3" ns2:_="">
    <xsd:import namespace="7c5cad78-9302-46a4-8633-e4794d4b7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cad78-9302-46a4-8633-e4794d4b7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CCCAC1-4483-4E04-B235-AE1C9A771B13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7c5cad78-9302-46a4-8633-e4794d4b732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0FBE30-4C1D-45B1-B335-12F675C3B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cad78-9302-46a4-8633-e4794d4b7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A834DC-8EE2-45CF-B026-A0EBEA5973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Textio</Template>
  <TotalTime>18773</TotalTime>
  <Words>244</Words>
  <Application>Microsoft Macintosh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Ally</vt:lpstr>
      <vt:lpstr>Iskra Medium</vt:lpstr>
      <vt:lpstr>Aptos</vt:lpstr>
      <vt:lpstr>Arial</vt:lpstr>
      <vt:lpstr>Textio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can expect if we buy Textio Feedback</dc:title>
  <dc:subject/>
  <dc:creator>Rachel Fukaya</dc:creator>
  <cp:keywords/>
  <dc:description/>
  <cp:lastModifiedBy>Rachel Hodge</cp:lastModifiedBy>
  <cp:revision>4</cp:revision>
  <dcterms:created xsi:type="dcterms:W3CDTF">2024-11-20T18:46:46Z</dcterms:created>
  <dcterms:modified xsi:type="dcterms:W3CDTF">2024-12-20T00:42:30Z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0x010100658DF7243E4DC24BB5F925E783D4A746</vt:lpwstr>
  </property>
</Properties>
</file>